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321" r:id="rId4"/>
    <p:sldId id="322" r:id="rId5"/>
    <p:sldId id="323" r:id="rId6"/>
    <p:sldId id="324" r:id="rId7"/>
    <p:sldId id="320" r:id="rId8"/>
    <p:sldId id="325" r:id="rId9"/>
    <p:sldId id="326" r:id="rId10"/>
    <p:sldId id="327" r:id="rId11"/>
    <p:sldId id="32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8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Maak opgave 1.5 t/m 1.7, lees de stukken theorie mocht je er niet uit komen.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</a:t>
            </a:r>
            <a:r>
              <a:rPr lang="nl-NL" sz="2500" dirty="0" smtClean="0"/>
              <a:t>minuten de tijd</a:t>
            </a:r>
          </a:p>
          <a:p>
            <a:r>
              <a:rPr lang="nl-NL" sz="2500" dirty="0" smtClean="0"/>
              <a:t>De eerste </a:t>
            </a:r>
            <a:r>
              <a:rPr lang="nl-NL" sz="2500" dirty="0"/>
              <a:t>4</a:t>
            </a:r>
            <a:r>
              <a:rPr lang="nl-NL" sz="2500" dirty="0" smtClean="0"/>
              <a:t> minuten zonder overleg.</a:t>
            </a:r>
          </a:p>
          <a:p>
            <a:r>
              <a:rPr lang="nl-NL" sz="2500" dirty="0" smtClean="0"/>
              <a:t>Eerder klaar, verder t/m </a:t>
            </a:r>
            <a:r>
              <a:rPr lang="nl-NL" sz="2500" dirty="0" smtClean="0"/>
              <a:t>1.7, lees hiervoor paragraaf 1.3, het bruto-binnenlands product.</a:t>
            </a:r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26" name="Ovaal 2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27" name="Ovaal 26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083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142"/>
          <a:stretch/>
        </p:blipFill>
        <p:spPr>
          <a:xfrm>
            <a:off x="0" y="0"/>
            <a:ext cx="12192000" cy="62564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6856"/>
          <a:stretch/>
        </p:blipFill>
        <p:spPr>
          <a:xfrm>
            <a:off x="0" y="0"/>
            <a:ext cx="12192000" cy="97455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1713"/>
          <a:stretch/>
        </p:blipFill>
        <p:spPr>
          <a:xfrm>
            <a:off x="0" y="0"/>
            <a:ext cx="12192000" cy="161223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1140"/>
          <a:stretch/>
        </p:blipFill>
        <p:spPr>
          <a:xfrm>
            <a:off x="0" y="0"/>
            <a:ext cx="12192000" cy="247850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1711"/>
          <a:stretch/>
        </p:blipFill>
        <p:spPr>
          <a:xfrm>
            <a:off x="0" y="0"/>
            <a:ext cx="12192000" cy="329665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21089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/>
          <a:srcRect b="54203"/>
          <a:stretch/>
        </p:blipFill>
        <p:spPr>
          <a:xfrm>
            <a:off x="0" y="4097426"/>
            <a:ext cx="12192000" cy="1196469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97426"/>
            <a:ext cx="12192000" cy="261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87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Kort overzicht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Beginnen lesbrief verdienen en uitgeven.</a:t>
            </a:r>
          </a:p>
          <a:p>
            <a:r>
              <a:rPr lang="nl-NL" sz="2500" dirty="0" smtClean="0"/>
              <a:t>Opgaves 1.1 t/m 1.7</a:t>
            </a:r>
          </a:p>
          <a:p>
            <a:r>
              <a:rPr lang="nl-NL" sz="2500" dirty="0" smtClean="0"/>
              <a:t>Toegevoegde waarde</a:t>
            </a:r>
          </a:p>
          <a:p>
            <a:r>
              <a:rPr lang="nl-NL" sz="2500" dirty="0" smtClean="0"/>
              <a:t>Het primair inkomen</a:t>
            </a:r>
          </a:p>
          <a:p>
            <a:r>
              <a:rPr lang="nl-NL" sz="2500" dirty="0" smtClean="0"/>
              <a:t>Het BBP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50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Benodigdheden. / werkwijze.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79884"/>
            <a:ext cx="8596668" cy="5185611"/>
          </a:xfrm>
        </p:spPr>
        <p:txBody>
          <a:bodyPr>
            <a:normAutofit/>
          </a:bodyPr>
          <a:lstStyle/>
          <a:p>
            <a:r>
              <a:rPr lang="nl-NL" sz="2500" dirty="0" smtClean="0"/>
              <a:t>Een schrift.</a:t>
            </a:r>
          </a:p>
          <a:p>
            <a:r>
              <a:rPr lang="nl-NL" sz="2500" dirty="0" smtClean="0"/>
              <a:t>De juiste lesbrief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Wordt ik strenger in: 1x help ik je herinneren, daarna gaan we samen </a:t>
            </a:r>
            <a:r>
              <a:rPr lang="nl-NL" sz="2500" dirty="0" err="1" smtClean="0"/>
              <a:t>s’middags</a:t>
            </a:r>
            <a:r>
              <a:rPr lang="nl-NL" sz="2500" dirty="0" smtClean="0"/>
              <a:t> erover nadenken.</a:t>
            </a:r>
            <a:endParaRPr lang="nl-NL" sz="2500" dirty="0" smtClean="0"/>
          </a:p>
          <a:p>
            <a:r>
              <a:rPr lang="nl-NL" sz="2500" dirty="0" smtClean="0"/>
              <a:t>Structuur tijdens de les: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Herhaling theorie vorige les (nabespreken huiswerk).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Nieuwe theorie.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Zelfstandig lezen/maken opgaves.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Nabespreken opgaves. (stap 2/3/4 herhalen)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Nabespreken les. (opgeven huiswerk)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4037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Toegevoegde waarde en primair inkomen: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Een bedrijf koopt voor 50.000 euro goederen in.</a:t>
            </a:r>
          </a:p>
          <a:p>
            <a:r>
              <a:rPr lang="nl-NL" sz="2500" dirty="0" smtClean="0"/>
              <a:t>Bewerkt deze en verkoopt deze voor 125.000 euro.</a:t>
            </a:r>
          </a:p>
          <a:p>
            <a:r>
              <a:rPr lang="nl-NL" sz="2500" dirty="0" smtClean="0"/>
              <a:t>Het verschil tussen de inkoopwaarde van de goederen en de omzet noemen we de </a:t>
            </a:r>
            <a:r>
              <a:rPr lang="nl-NL" sz="2500" b="1" dirty="0" smtClean="0"/>
              <a:t>toegevoegde waarde.</a:t>
            </a:r>
          </a:p>
          <a:p>
            <a:r>
              <a:rPr lang="nl-NL" sz="2500" dirty="0" smtClean="0"/>
              <a:t>in dit voorbeeld is dat 125.000-50.000 = 75.000</a:t>
            </a:r>
          </a:p>
          <a:p>
            <a:endParaRPr lang="nl-NL" sz="2500" dirty="0" smtClean="0"/>
          </a:p>
          <a:p>
            <a:endParaRPr lang="nl-NL" sz="2500" dirty="0"/>
          </a:p>
          <a:p>
            <a:pPr marL="0" indent="0">
              <a:buNone/>
            </a:pP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7474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0"/>
            <a:ext cx="9045402" cy="1930400"/>
          </a:xfrm>
        </p:spPr>
        <p:txBody>
          <a:bodyPr/>
          <a:lstStyle/>
          <a:p>
            <a:r>
              <a:rPr lang="nl-NL" dirty="0" smtClean="0"/>
              <a:t>Toegevoegde waarde en primair inkomen.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2346" y="733927"/>
            <a:ext cx="10419349" cy="5307436"/>
          </a:xfrm>
        </p:spPr>
        <p:txBody>
          <a:bodyPr>
            <a:noAutofit/>
          </a:bodyPr>
          <a:lstStyle/>
          <a:p>
            <a:r>
              <a:rPr lang="nl-NL" sz="2500" dirty="0" smtClean="0"/>
              <a:t>Deze 75.000 euro toegevoegde waarde is net volledig voor de ondernemer.</a:t>
            </a:r>
          </a:p>
          <a:p>
            <a:r>
              <a:rPr lang="nl-NL" sz="2500" dirty="0" smtClean="0"/>
              <a:t>Hij betaald zijn medewerkers loon.</a:t>
            </a:r>
          </a:p>
          <a:p>
            <a:r>
              <a:rPr lang="nl-NL" sz="2500" dirty="0" smtClean="0"/>
              <a:t>Hij betaald mogelijk huur aan de eigenaar van het pand.</a:t>
            </a:r>
          </a:p>
          <a:p>
            <a:r>
              <a:rPr lang="nl-NL" sz="2500" dirty="0" smtClean="0"/>
              <a:t>Hij betaald mogelijk pacht aan de eigenaar van de grond.</a:t>
            </a:r>
          </a:p>
          <a:p>
            <a:r>
              <a:rPr lang="nl-NL" sz="2500" dirty="0" smtClean="0"/>
              <a:t>Hij betaald mogelijk rente voor geleend geld om het productieproces mogelijk te maken.</a:t>
            </a:r>
          </a:p>
          <a:p>
            <a:r>
              <a:rPr lang="nl-NL" sz="2500" dirty="0" smtClean="0"/>
              <a:t>De rest wat die overhoud is zijn winst.</a:t>
            </a:r>
          </a:p>
          <a:p>
            <a:r>
              <a:rPr lang="nl-NL" sz="2500" dirty="0" smtClean="0"/>
              <a:t>Deze loon/rente/huur/pacht/winst noemen we </a:t>
            </a:r>
            <a:r>
              <a:rPr lang="nl-NL" sz="2500" b="1" dirty="0" smtClean="0"/>
              <a:t>primaire inkomens.</a:t>
            </a:r>
          </a:p>
          <a:p>
            <a:r>
              <a:rPr lang="nl-NL" sz="2500" dirty="0" smtClean="0"/>
              <a:t>Deze inkomens worden verdiend uit deelname aan het productieproces.</a:t>
            </a:r>
          </a:p>
          <a:p>
            <a:r>
              <a:rPr lang="nl-NL" sz="2500" dirty="0" smtClean="0"/>
              <a:t>Belangrijk: de toegevoegde waarde = productiewaarde = primaire inkomens.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907136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 primair naar secundaire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9778108" cy="3880773"/>
          </a:xfrm>
        </p:spPr>
        <p:txBody>
          <a:bodyPr>
            <a:noAutofit/>
          </a:bodyPr>
          <a:lstStyle/>
          <a:p>
            <a:r>
              <a:rPr lang="nl-NL" sz="2500" dirty="0"/>
              <a:t>Deze loon/rente/huur/pacht/winst noemen we </a:t>
            </a:r>
            <a:r>
              <a:rPr lang="nl-NL" sz="2500" b="1" dirty="0"/>
              <a:t>primaire inkomens.</a:t>
            </a:r>
          </a:p>
          <a:p>
            <a:r>
              <a:rPr lang="nl-NL" sz="2500" dirty="0" smtClean="0"/>
              <a:t>Over deze inkomens gaan we belasting en sociale premies betalen. (dit halen we van de primaire inkomens af)</a:t>
            </a:r>
          </a:p>
          <a:p>
            <a:r>
              <a:rPr lang="nl-NL" sz="2500" dirty="0" smtClean="0"/>
              <a:t>Vervolgens krijgen we sociale uitkeringen en subsidies/toeslagen terug. (dit telen we er weer bij op).</a:t>
            </a:r>
          </a:p>
          <a:p>
            <a:r>
              <a:rPr lang="nl-NL" sz="2500" dirty="0" smtClean="0"/>
              <a:t>Wat we dan overhouden noemen we ons </a:t>
            </a:r>
            <a:r>
              <a:rPr lang="nl-NL" sz="2500" b="1" dirty="0" smtClean="0"/>
              <a:t>secundaire inkomen </a:t>
            </a:r>
            <a:r>
              <a:rPr lang="nl-NL" sz="2500" dirty="0" smtClean="0"/>
              <a:t>(dus na belasting) en is gelijk aan ons besteedbaar inkomen.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6776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Maak opgave 1.1 t/m 1.4, lees de stukken theorie mocht je er niet uit komen.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</a:t>
            </a:r>
            <a:r>
              <a:rPr lang="nl-NL" sz="2500" dirty="0" smtClean="0"/>
              <a:t>minuten de tijd</a:t>
            </a:r>
          </a:p>
          <a:p>
            <a:r>
              <a:rPr lang="nl-NL" sz="2500" dirty="0" smtClean="0"/>
              <a:t>De eerste </a:t>
            </a:r>
            <a:r>
              <a:rPr lang="nl-NL" sz="2500" dirty="0"/>
              <a:t>4</a:t>
            </a:r>
            <a:r>
              <a:rPr lang="nl-NL" sz="2500" dirty="0" smtClean="0"/>
              <a:t> minuten zonder overleg.</a:t>
            </a:r>
          </a:p>
          <a:p>
            <a:r>
              <a:rPr lang="nl-NL" sz="2500" dirty="0" smtClean="0"/>
              <a:t>Eerder klaar, verder t/m </a:t>
            </a:r>
            <a:r>
              <a:rPr lang="nl-NL" sz="2500" dirty="0" smtClean="0"/>
              <a:t>1.7, lees hiervoor paragraaf 1.3, het bruto-binnenlands product.</a:t>
            </a:r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26" name="Ovaal 2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27" name="Ovaal 26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396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9716"/>
          <a:stretch/>
        </p:blipFill>
        <p:spPr>
          <a:xfrm>
            <a:off x="-1" y="0"/>
            <a:ext cx="7411453" cy="7098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7102"/>
          <a:stretch/>
        </p:blipFill>
        <p:spPr>
          <a:xfrm>
            <a:off x="-1" y="0"/>
            <a:ext cx="7411453" cy="89033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82744"/>
          <a:stretch/>
        </p:blipFill>
        <p:spPr>
          <a:xfrm>
            <a:off x="-1" y="0"/>
            <a:ext cx="7411453" cy="119112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6818"/>
          <a:stretch/>
        </p:blipFill>
        <p:spPr>
          <a:xfrm>
            <a:off x="-1" y="0"/>
            <a:ext cx="7411453" cy="16002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73158"/>
          <a:stretch/>
        </p:blipFill>
        <p:spPr>
          <a:xfrm>
            <a:off x="-1" y="0"/>
            <a:ext cx="7411453" cy="185286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70195"/>
          <a:stretch/>
        </p:blipFill>
        <p:spPr>
          <a:xfrm>
            <a:off x="-1" y="0"/>
            <a:ext cx="7411453" cy="20574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65837"/>
          <a:stretch/>
        </p:blipFill>
        <p:spPr>
          <a:xfrm>
            <a:off x="-1" y="0"/>
            <a:ext cx="7411453" cy="2358189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9648"/>
          <a:stretch/>
        </p:blipFill>
        <p:spPr>
          <a:xfrm>
            <a:off x="-1" y="0"/>
            <a:ext cx="7411453" cy="5546558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7098"/>
          <a:stretch/>
        </p:blipFill>
        <p:spPr>
          <a:xfrm>
            <a:off x="-1" y="0"/>
            <a:ext cx="7411453" cy="6412832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3613"/>
          <a:stretch/>
        </p:blipFill>
        <p:spPr>
          <a:xfrm>
            <a:off x="-1" y="0"/>
            <a:ext cx="7411453" cy="6653463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7411453" cy="690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14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bruto binnenlands product.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b="1" dirty="0" smtClean="0"/>
              <a:t>Het bruto binnenlands product </a:t>
            </a:r>
            <a:r>
              <a:rPr lang="nl-NL" sz="2500" dirty="0" smtClean="0"/>
              <a:t>= de totale toegevoegde waarde van alle commerciële en niet commerciële bedrijven in een land.</a:t>
            </a:r>
          </a:p>
          <a:p>
            <a:r>
              <a:rPr lang="nl-NL" sz="2500" dirty="0" smtClean="0"/>
              <a:t>We kunnen deze op 2 manieren berekenen.</a:t>
            </a:r>
          </a:p>
          <a:p>
            <a:r>
              <a:rPr lang="nl-NL" sz="2500" dirty="0" smtClean="0"/>
              <a:t>Alle toegevoegde waardes bij elkaar optellen = </a:t>
            </a:r>
            <a:r>
              <a:rPr lang="nl-NL" sz="2500" b="1" dirty="0" smtClean="0"/>
              <a:t>objectieve methode.</a:t>
            </a:r>
          </a:p>
          <a:p>
            <a:r>
              <a:rPr lang="nl-NL" sz="2500" dirty="0" smtClean="0"/>
              <a:t>Het optellen van alle inkomens (loon/rente/huur/pacht/winst) + afschrijvingen = </a:t>
            </a:r>
            <a:r>
              <a:rPr lang="nl-NL" sz="2500" b="1" dirty="0" smtClean="0"/>
              <a:t>subjectieve methode.</a:t>
            </a:r>
          </a:p>
          <a:p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913889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557</TotalTime>
  <Words>479</Words>
  <Application>Microsoft Office PowerPoint</Application>
  <PresentationFormat>Breedbeeld</PresentationFormat>
  <Paragraphs>77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Welkom Havo 5.</vt:lpstr>
      <vt:lpstr>Agenda:</vt:lpstr>
      <vt:lpstr>Benodigdheden. / werkwijze.</vt:lpstr>
      <vt:lpstr>Toegevoegde waarde en primair inkomen:</vt:lpstr>
      <vt:lpstr>Toegevoegde waarde en primair inkomen.</vt:lpstr>
      <vt:lpstr>Van primair naar secundaire</vt:lpstr>
      <vt:lpstr>Maak opgave 1.1 t/m 1.4, lees de stukken theorie mocht je er niet uit komen.</vt:lpstr>
      <vt:lpstr>PowerPoint-presentatie</vt:lpstr>
      <vt:lpstr>Het bruto binnenlands product.</vt:lpstr>
      <vt:lpstr>Maak opgave 1.5 t/m 1.7, lees de stukken theorie mocht je er niet uit komen.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66</cp:revision>
  <dcterms:created xsi:type="dcterms:W3CDTF">2017-08-27T09:00:36Z</dcterms:created>
  <dcterms:modified xsi:type="dcterms:W3CDTF">2017-09-25T10:25:55Z</dcterms:modified>
</cp:coreProperties>
</file>